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199BB1-8B7D-43B5-8C15-3A6531D9FCE6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9587C6-AC4A-401B-823B-B7DE9E1802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Hazards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pic>
        <p:nvPicPr>
          <p:cNvPr id="4" name="Picture 3" descr="ca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838200"/>
            <a:ext cx="4419600" cy="295048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dispose of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What safety precautions should you follow if working with a corrosive liquid?</a:t>
            </a:r>
          </a:p>
          <a:p>
            <a:r>
              <a:rPr lang="en-US" dirty="0" smtClean="0"/>
              <a:t> wear goggles, aprons, gloves, </a:t>
            </a:r>
          </a:p>
          <a:p>
            <a:r>
              <a:rPr lang="en-US" dirty="0" smtClean="0"/>
              <a:t>working through procedures in ways that minimize spills, and contact of solutions with skin or clothing</a:t>
            </a:r>
            <a:r>
              <a:rPr lang="en-US" b="1" i="1" dirty="0" smtClean="0"/>
              <a:t> </a:t>
            </a:r>
            <a:endParaRPr lang="en-US" dirty="0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267200"/>
            <a:ext cx="2029396" cy="203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Read…</a:t>
            </a:r>
            <a:endParaRPr lang="en-US" dirty="0"/>
          </a:p>
        </p:txBody>
      </p:sp>
      <p:pic>
        <p:nvPicPr>
          <p:cNvPr id="4" name="Content Placeholder 3" descr="int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6844603" cy="3970283"/>
          </a:xfrm>
        </p:spPr>
      </p:pic>
      <p:pic>
        <p:nvPicPr>
          <p:cNvPr id="5" name="Picture 4" descr="proced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486400"/>
            <a:ext cx="4935945" cy="1210164"/>
          </a:xfrm>
          <a:prstGeom prst="rect">
            <a:avLst/>
          </a:prstGeom>
        </p:spPr>
      </p:pic>
      <p:pic>
        <p:nvPicPr>
          <p:cNvPr id="6" name="Picture 5" descr="DOT_tru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3497" y="2166761"/>
            <a:ext cx="3077005" cy="2524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look…what do you know about each?</a:t>
            </a:r>
            <a:endParaRPr lang="en-US" dirty="0"/>
          </a:p>
        </p:txBody>
      </p:sp>
      <p:pic>
        <p:nvPicPr>
          <p:cNvPr id="5" name="Content Placeholder 4" descr="tabl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99" y="1554162"/>
            <a:ext cx="6779297" cy="5205909"/>
          </a:xfrm>
        </p:spPr>
      </p:pic>
      <p:pic>
        <p:nvPicPr>
          <p:cNvPr id="4" name="Picture 3" descr="biohaz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839" y="1156970"/>
            <a:ext cx="3734321" cy="4544060"/>
          </a:xfrm>
          <a:prstGeom prst="rect">
            <a:avLst/>
          </a:prstGeom>
        </p:spPr>
      </p:pic>
      <p:pic>
        <p:nvPicPr>
          <p:cNvPr id="6" name="Picture 5" descr="corrosi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370495"/>
            <a:ext cx="5056018" cy="4268305"/>
          </a:xfrm>
          <a:prstGeom prst="rect">
            <a:avLst/>
          </a:prstGeom>
        </p:spPr>
      </p:pic>
      <p:pic>
        <p:nvPicPr>
          <p:cNvPr id="7" name="Picture 6" descr="explos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1103" y="2509708"/>
            <a:ext cx="5810718" cy="3357691"/>
          </a:xfrm>
          <a:prstGeom prst="rect">
            <a:avLst/>
          </a:prstGeom>
        </p:spPr>
      </p:pic>
      <p:pic>
        <p:nvPicPr>
          <p:cNvPr id="8" name="Picture 7" descr="flammable_liqui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2209800"/>
            <a:ext cx="4910203" cy="3657600"/>
          </a:xfrm>
          <a:prstGeom prst="rect">
            <a:avLst/>
          </a:prstGeom>
        </p:spPr>
      </p:pic>
      <p:pic>
        <p:nvPicPr>
          <p:cNvPr id="9" name="Picture 8" descr="flammable_soli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2209800"/>
            <a:ext cx="5715468" cy="344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few more…</a:t>
            </a:r>
            <a:endParaRPr lang="en-US" dirty="0"/>
          </a:p>
        </p:txBody>
      </p:sp>
      <p:pic>
        <p:nvPicPr>
          <p:cNvPr id="4" name="Content Placeholder 3" descr="table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679" y="1752600"/>
            <a:ext cx="7682899" cy="4038600"/>
          </a:xfrm>
        </p:spPr>
      </p:pic>
      <p:pic>
        <p:nvPicPr>
          <p:cNvPr id="5" name="Picture 4" descr="g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630" y="2633551"/>
            <a:ext cx="4162570" cy="3188757"/>
          </a:xfrm>
          <a:prstGeom prst="rect">
            <a:avLst/>
          </a:prstGeom>
        </p:spPr>
      </p:pic>
      <p:pic>
        <p:nvPicPr>
          <p:cNvPr id="6" name="Picture 5" descr="oxidiz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365" y="861654"/>
            <a:ext cx="3715269" cy="5134692"/>
          </a:xfrm>
          <a:prstGeom prst="rect">
            <a:avLst/>
          </a:prstGeom>
        </p:spPr>
      </p:pic>
      <p:pic>
        <p:nvPicPr>
          <p:cNvPr id="7" name="Picture 6" descr="radioactiv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0129" y="1395128"/>
            <a:ext cx="3343742" cy="4067743"/>
          </a:xfrm>
          <a:prstGeom prst="rect">
            <a:avLst/>
          </a:prstGeom>
        </p:spPr>
      </p:pic>
      <p:pic>
        <p:nvPicPr>
          <p:cNvPr id="8" name="Picture 7" descr="toxi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2576" y="2376340"/>
            <a:ext cx="4619823" cy="3426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meaning of “Corrosive”?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substance is </a:t>
            </a:r>
            <a:r>
              <a:rPr lang="en-US" b="1" dirty="0" smtClean="0"/>
              <a:t>corrosive </a:t>
            </a:r>
            <a:r>
              <a:rPr lang="en-US" dirty="0" smtClean="0"/>
              <a:t>if it reacts with a solid material.</a:t>
            </a:r>
          </a:p>
          <a:p>
            <a:r>
              <a:rPr lang="en-US" dirty="0" smtClean="0"/>
              <a:t>It causes damage to metal or other materials through a chemical process.</a:t>
            </a:r>
          </a:p>
          <a:p>
            <a:endParaRPr lang="en-US" dirty="0"/>
          </a:p>
        </p:txBody>
      </p:sp>
      <p:pic>
        <p:nvPicPr>
          <p:cNvPr id="4" name="Picture 3" descr="corr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657600"/>
            <a:ext cx="2288083" cy="2971800"/>
          </a:xfrm>
          <a:prstGeom prst="rect">
            <a:avLst/>
          </a:prstGeom>
        </p:spPr>
      </p:pic>
      <p:pic>
        <p:nvPicPr>
          <p:cNvPr id="5" name="Picture 4" descr="corro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740866"/>
            <a:ext cx="5105400" cy="311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Corrosion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We have four aluminum washers in a beaker with approximately 4-mL of copper chloride solution. </a:t>
            </a:r>
          </a:p>
          <a:p>
            <a:pPr lvl="0"/>
            <a:r>
              <a:rPr lang="en-US" dirty="0" smtClean="0"/>
              <a:t>And four aluminum washers in a beaker with 4mL of ethanol </a:t>
            </a:r>
          </a:p>
          <a:p>
            <a:pPr lvl="0"/>
            <a:r>
              <a:rPr lang="en-US" dirty="0" smtClean="0"/>
              <a:t>And another four washers in a third beaker with 4-mL of water. </a:t>
            </a:r>
          </a:p>
          <a:p>
            <a:pPr lvl="0"/>
            <a:r>
              <a:rPr lang="en-US" dirty="0" smtClean="0"/>
              <a:t>Let’s label the containers with the name of the solutions. This is important!</a:t>
            </a:r>
          </a:p>
          <a:p>
            <a:pPr lvl="0"/>
            <a:r>
              <a:rPr lang="en-US" b="1" i="1" dirty="0" smtClean="0"/>
              <a:t>What do you observe in each beaker?  Record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-25000" dirty="0" smtClean="0"/>
              <a:t>First beaker</a:t>
            </a:r>
            <a:br>
              <a:rPr lang="en-US" baseline="-25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Al in CuCl</a:t>
            </a:r>
            <a:r>
              <a:rPr lang="en-US" baseline="-25000" dirty="0" smtClean="0">
                <a:latin typeface="Aharoni" pitchFamily="2" charset="-79"/>
                <a:cs typeface="Aharoni" pitchFamily="2" charset="-79"/>
              </a:rPr>
              <a:t>2</a:t>
            </a:r>
            <a:endParaRPr lang="en-US" baseline="-25000" dirty="0"/>
          </a:p>
        </p:txBody>
      </p:sp>
      <p:pic>
        <p:nvPicPr>
          <p:cNvPr id="4" name="Picture 3" descr="Al_and_CuC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339138"/>
            <a:ext cx="4629743" cy="502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you observe in the beakers?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Bubbles appeared</a:t>
            </a:r>
          </a:p>
          <a:p>
            <a:r>
              <a:rPr lang="en-US" dirty="0" smtClean="0"/>
              <a:t>Copper formed as the aluminum metal and copper chloride in the solution react. </a:t>
            </a:r>
          </a:p>
          <a:p>
            <a:r>
              <a:rPr lang="en-US" dirty="0" smtClean="0"/>
              <a:t>The copper chloride solution is corroding the aluminum washer. </a:t>
            </a:r>
          </a:p>
          <a:p>
            <a:r>
              <a:rPr lang="en-US" dirty="0" smtClean="0"/>
              <a:t>However, in contrast, there is no evidence of a chemical reaction (in this case corrosion) in the container with the water or ethanol.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and Third Beakers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Ethanol by itself is corrosive to components made of Aluminum and Zinc, like carburetors… but it will take time.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Aluminum will corrode in water in time.</a:t>
            </a:r>
            <a:endParaRPr lang="en-US" dirty="0"/>
          </a:p>
        </p:txBody>
      </p:sp>
      <p:pic>
        <p:nvPicPr>
          <p:cNvPr id="4" name="Picture 3" descr="ethanol_and_alumin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743200"/>
            <a:ext cx="4001062" cy="2162424"/>
          </a:xfrm>
          <a:prstGeom prst="rect">
            <a:avLst/>
          </a:prstGeom>
        </p:spPr>
      </p:pic>
      <p:pic>
        <p:nvPicPr>
          <p:cNvPr id="5" name="Picture 4" descr="Al_in_wa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438400"/>
            <a:ext cx="2563356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266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Types of Hazards</vt:lpstr>
      <vt:lpstr>Let’s Read…</vt:lpstr>
      <vt:lpstr>Let’s look…what do you know about each?</vt:lpstr>
      <vt:lpstr>Just a few more…</vt:lpstr>
      <vt:lpstr>What is the meaning of “Corrosive”?</vt:lpstr>
      <vt:lpstr>Demonstration of Corrosion</vt:lpstr>
      <vt:lpstr>First beaker </vt:lpstr>
      <vt:lpstr>What did you observe in the beakers?</vt:lpstr>
      <vt:lpstr>Second and Third Beakers</vt:lpstr>
      <vt:lpstr>Let’s dispose of this…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Polakovsky</dc:creator>
  <cp:lastModifiedBy>Polakovsky</cp:lastModifiedBy>
  <cp:revision>13</cp:revision>
  <dcterms:created xsi:type="dcterms:W3CDTF">2014-02-27T03:09:44Z</dcterms:created>
  <dcterms:modified xsi:type="dcterms:W3CDTF">2014-06-18T05:53:29Z</dcterms:modified>
</cp:coreProperties>
</file>